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77" r:id="rId8"/>
    <p:sldId id="264" r:id="rId9"/>
    <p:sldId id="263" r:id="rId10"/>
    <p:sldId id="265" r:id="rId11"/>
    <p:sldId id="268" r:id="rId12"/>
    <p:sldId id="269" r:id="rId13"/>
    <p:sldId id="270" r:id="rId14"/>
    <p:sldId id="266" r:id="rId15"/>
    <p:sldId id="267" r:id="rId16"/>
    <p:sldId id="272" r:id="rId17"/>
    <p:sldId id="271" r:id="rId18"/>
    <p:sldId id="275" r:id="rId19"/>
    <p:sldId id="276" r:id="rId20"/>
    <p:sldId id="278" r:id="rId21"/>
    <p:sldId id="279" r:id="rId22"/>
    <p:sldId id="280" r:id="rId23"/>
    <p:sldId id="274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tandfonline.com/doi/abs/10.1179/his.1988.11.3.1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7" y="536095"/>
            <a:ext cx="4424906" cy="60107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874" y="3866607"/>
            <a:ext cx="8825658" cy="1381038"/>
          </a:xfrm>
        </p:spPr>
        <p:txBody>
          <a:bodyPr/>
          <a:lstStyle/>
          <a:p>
            <a:r>
              <a:rPr lang="pt-BR" dirty="0" err="1" smtClean="0"/>
              <a:t>Imunohistoquímica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0186" y="5247644"/>
            <a:ext cx="8825658" cy="861420"/>
          </a:xfrm>
        </p:spPr>
        <p:txBody>
          <a:bodyPr/>
          <a:lstStyle/>
          <a:p>
            <a:r>
              <a:rPr lang="pt-BR" dirty="0" smtClean="0"/>
              <a:t>Cristine Dobo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384" y="222070"/>
            <a:ext cx="9762470" cy="6026330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Manual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Automatizada</a:t>
            </a: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695" y="1955163"/>
            <a:ext cx="3006522" cy="40905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76" y="1520599"/>
            <a:ext cx="2499965" cy="17876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704" y="1646648"/>
            <a:ext cx="1809663" cy="14162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30" y="2872329"/>
            <a:ext cx="2701317" cy="30673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350" y="5384872"/>
            <a:ext cx="1650476" cy="107700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695" y="311841"/>
            <a:ext cx="1479326" cy="9399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4964" y="251407"/>
            <a:ext cx="1377377" cy="10557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4069" y="5549907"/>
            <a:ext cx="2103751" cy="9915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0191" y="197963"/>
            <a:ext cx="1686741" cy="1167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8317" y="269510"/>
            <a:ext cx="1372104" cy="103761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0150" y="3583510"/>
            <a:ext cx="3089104" cy="287836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7402" y="4983963"/>
            <a:ext cx="1636435" cy="134175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3093" y="144756"/>
            <a:ext cx="1748306" cy="169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383" y="836022"/>
            <a:ext cx="7272998" cy="54123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 smtClean="0"/>
              <a:t>1988 -</a:t>
            </a:r>
            <a:r>
              <a:rPr lang="pt-BR" sz="1600" dirty="0"/>
              <a:t>Jornal de </a:t>
            </a:r>
            <a:r>
              <a:rPr lang="pt-BR" sz="1600" dirty="0" err="1" smtClean="0"/>
              <a:t>Histotecnologia</a:t>
            </a:r>
            <a:r>
              <a:rPr lang="pt-BR" sz="1600" dirty="0" smtClean="0"/>
              <a:t> : </a:t>
            </a:r>
            <a:r>
              <a:rPr lang="pt-BR" sz="1600" i="1" dirty="0" smtClean="0">
                <a:hlinkClick r:id="rId2"/>
              </a:rPr>
              <a:t>A </a:t>
            </a:r>
            <a:r>
              <a:rPr lang="pt-BR" sz="1600" i="1" dirty="0" err="1">
                <a:hlinkClick r:id="rId2"/>
              </a:rPr>
              <a:t>imunocitoquímica</a:t>
            </a:r>
            <a:r>
              <a:rPr lang="pt-BR" sz="1600" i="1" dirty="0">
                <a:hlinkClick r:id="rId2"/>
              </a:rPr>
              <a:t> é automatizada: desenvolvimento de uma estação de trabalho robótica baseada no princípio da ação </a:t>
            </a:r>
            <a:r>
              <a:rPr lang="pt-BR" sz="1600" i="1" dirty="0" smtClean="0">
                <a:hlinkClick r:id="rId2"/>
              </a:rPr>
              <a:t>capilar</a:t>
            </a:r>
            <a:r>
              <a:rPr lang="pt-BR" sz="1600" i="1" dirty="0"/>
              <a:t> </a:t>
            </a:r>
            <a:r>
              <a:rPr lang="pt-BR" sz="1600" i="1" dirty="0" smtClean="0"/>
              <a:t>- </a:t>
            </a:r>
            <a:r>
              <a:rPr lang="pt-BR" sz="1600" dirty="0" smtClean="0"/>
              <a:t>DJ </a:t>
            </a:r>
            <a:r>
              <a:rPr lang="pt-BR" sz="1600" dirty="0" err="1" smtClean="0"/>
              <a:t>Brigati</a:t>
            </a:r>
            <a:r>
              <a:rPr lang="pt-BR" sz="1600" dirty="0"/>
              <a:t> </a:t>
            </a:r>
            <a:r>
              <a:rPr lang="pt-BR" sz="1600" dirty="0" smtClean="0"/>
              <a:t>e col.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600" dirty="0" smtClean="0"/>
              <a:t>1990 -Journal </a:t>
            </a:r>
            <a:r>
              <a:rPr lang="en-US" sz="1600" dirty="0"/>
              <a:t>of Clinical Pathology </a:t>
            </a:r>
            <a:r>
              <a:rPr lang="en-US" sz="1600" dirty="0" smtClean="0"/>
              <a:t>: </a:t>
            </a:r>
            <a:r>
              <a:rPr lang="en-US" sz="1600" i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Automated immunochemistry </a:t>
            </a:r>
            <a:endParaRPr lang="en-US" sz="1600" i="1" u="sng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600" dirty="0"/>
              <a:t>W H B </a:t>
            </a:r>
            <a:r>
              <a:rPr lang="pt-BR" sz="1600" dirty="0" err="1"/>
              <a:t>MaWhinney</a:t>
            </a:r>
            <a:r>
              <a:rPr lang="pt-BR" sz="1600" dirty="0"/>
              <a:t>, A </a:t>
            </a:r>
            <a:r>
              <a:rPr lang="pt-BR" sz="1600" dirty="0" err="1"/>
              <a:t>Warford</a:t>
            </a:r>
            <a:r>
              <a:rPr lang="pt-BR" sz="1600" dirty="0"/>
              <a:t>, M J L </a:t>
            </a:r>
            <a:r>
              <a:rPr lang="pt-BR" sz="1600" dirty="0" err="1"/>
              <a:t>Rae</a:t>
            </a:r>
            <a:r>
              <a:rPr lang="pt-BR" sz="1600" dirty="0"/>
              <a:t>, I </a:t>
            </a:r>
            <a:r>
              <a:rPr lang="pt-BR" sz="1600" dirty="0" smtClean="0"/>
              <a:t>Lauder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Vantagens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Confiabilidade e reprodutibilidade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Automação processos de RA e coloração – qualidade reações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Rastreamento erros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Softwares – rastrear estoques reagentes, lotes, validades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Diminuição tempo das reações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Diminuição das demandas de trabalho dos técnicos</a:t>
            </a: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893" y="681241"/>
            <a:ext cx="2393098" cy="1655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606" y="2491828"/>
            <a:ext cx="4080948" cy="115358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376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87792"/>
            <a:ext cx="9348983" cy="54606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Desvantagens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 smtClean="0"/>
              <a:t>Mecanização do processo – limita equipe - conhecimentos insuficientes para solução de problemas do processo de coloração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 smtClean="0"/>
              <a:t>Necessidade pessoal técnico especializado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 smtClean="0"/>
              <a:t>Equipamentos – manutenções periódicas e reparos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 </a:t>
            </a:r>
            <a:r>
              <a:rPr lang="pt-BR" sz="1800" dirty="0" smtClean="0"/>
              <a:t>                                 sistemas + complexos       &gt; tempo inatividade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Sistemas de coloração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Fechados  -  não permite alterações protocolos – otimização reações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 </a:t>
            </a:r>
            <a:r>
              <a:rPr lang="pt-BR" sz="1800" dirty="0" smtClean="0"/>
              <a:t>                  -  prática clínica – beneficia reprodutibilidade e quantidade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Abertos  -  permite flexibilidade de reagentes  - opções diferentes protocolos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 </a:t>
            </a:r>
            <a:r>
              <a:rPr lang="pt-BR" sz="1800" dirty="0" smtClean="0"/>
              <a:t>              -   laboratórios de pesquisa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5" name="Seta para a Direita 4"/>
          <p:cNvSpPr/>
          <p:nvPr/>
        </p:nvSpPr>
        <p:spPr>
          <a:xfrm>
            <a:off x="5805939" y="3180471"/>
            <a:ext cx="243170" cy="153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049109" y="2982937"/>
            <a:ext cx="2616589" cy="548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14397"/>
            <a:ext cx="8946541" cy="528945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Gerenciamento de slides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Bandejas ou </a:t>
            </a:r>
            <a:r>
              <a:rPr lang="pt-BR" sz="1800" dirty="0"/>
              <a:t>Gavetas independentes </a:t>
            </a:r>
            <a:endParaRPr lang="pt-BR" sz="1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Reagentes espalhados por ação de ar ou capilaridade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Protegidas por lâminas/placas cobertura ou lamínulas líquidas (óleos)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Integração facilitada de urgentes fluxo trabalho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Gerenciamento reagentes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Matriz – colunas reagentes + braço robótico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Rotativo – 2 bandejas circulares + frascos são dispensadores individuais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/>
              <a:t>Reagentes – </a:t>
            </a:r>
            <a:r>
              <a:rPr lang="pt-BR" sz="1800" dirty="0" err="1" smtClean="0"/>
              <a:t>pré</a:t>
            </a:r>
            <a:r>
              <a:rPr lang="pt-BR" sz="1800" dirty="0" smtClean="0"/>
              <a:t>-diluídos = prontos para uso 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66089" y="5653425"/>
            <a:ext cx="526131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Otimização – ajustes RA ou tempos de incubação </a:t>
            </a:r>
            <a:endParaRPr lang="pt-BR" sz="1600" dirty="0"/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4107766" y="5128741"/>
            <a:ext cx="548640" cy="464234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sm" len="lg"/>
            <a:tailEnd type="arrow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18" y="447770"/>
            <a:ext cx="3733800" cy="14382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1428896"/>
            <a:ext cx="2466975" cy="16478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416" y="3076721"/>
            <a:ext cx="1905000" cy="12954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096" y="4717931"/>
            <a:ext cx="2905513" cy="1689731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027102" y="6523577"/>
            <a:ext cx="7230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>
                <a:latin typeface="Source Sans Pro"/>
              </a:rPr>
              <a:t>Overview of Automated Immunohistochemistry </a:t>
            </a:r>
            <a:r>
              <a:rPr lang="en-US" sz="1200" dirty="0" smtClean="0">
                <a:latin typeface="Source Sans Pro"/>
              </a:rPr>
              <a:t>Jeffrey </a:t>
            </a:r>
            <a:r>
              <a:rPr lang="en-US" sz="1200" dirty="0">
                <a:latin typeface="Source Sans Pro"/>
              </a:rPr>
              <a:t>W. Prichard, </a:t>
            </a:r>
            <a:r>
              <a:rPr lang="en-US" sz="1200" dirty="0" smtClean="0">
                <a:latin typeface="Source Sans Pro"/>
              </a:rPr>
              <a:t>DO </a:t>
            </a:r>
            <a:r>
              <a:rPr lang="en-US" sz="1200" i="1" dirty="0" smtClean="0">
                <a:latin typeface="Source Sans Pro"/>
              </a:rPr>
              <a:t>Arch </a:t>
            </a:r>
            <a:r>
              <a:rPr lang="en-US" sz="1200" i="1" dirty="0" err="1" smtClean="0">
                <a:latin typeface="Source Sans Pro"/>
              </a:rPr>
              <a:t>Pathol</a:t>
            </a:r>
            <a:r>
              <a:rPr lang="en-US" sz="1200" i="1" dirty="0" smtClean="0">
                <a:latin typeface="Source Sans Pro"/>
              </a:rPr>
              <a:t> Lab Med</a:t>
            </a:r>
            <a:r>
              <a:rPr lang="en-US" sz="1200" dirty="0" smtClean="0">
                <a:latin typeface="Source Sans Pro"/>
              </a:rPr>
              <a:t> (2014)</a:t>
            </a:r>
            <a:endParaRPr lang="en-US" sz="1200" b="0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46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3" y="352698"/>
            <a:ext cx="11854135" cy="6100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>
              <a:buNone/>
            </a:pPr>
            <a:endParaRPr lang="pt-BR" sz="1100" b="1" dirty="0" smtClean="0"/>
          </a:p>
          <a:p>
            <a:pPr marL="0" indent="0">
              <a:buNone/>
            </a:pPr>
            <a:endParaRPr lang="pt-BR" sz="1100" b="1" dirty="0"/>
          </a:p>
          <a:p>
            <a:pPr marL="0" indent="0" algn="r">
              <a:buNone/>
            </a:pPr>
            <a:endParaRPr lang="pt-BR" sz="1200" b="1" dirty="0" smtClean="0"/>
          </a:p>
          <a:p>
            <a:pPr marL="0" indent="0" algn="r">
              <a:buNone/>
            </a:pPr>
            <a:r>
              <a:rPr lang="pt-BR" sz="1100" b="1" dirty="0" smtClean="0"/>
              <a:t>Jeffrey </a:t>
            </a:r>
            <a:r>
              <a:rPr lang="pt-BR" sz="1100" b="1" dirty="0"/>
              <a:t>W. </a:t>
            </a:r>
            <a:r>
              <a:rPr lang="pt-BR" sz="1100" b="1" dirty="0" err="1" smtClean="0"/>
              <a:t>Prichard</a:t>
            </a:r>
            <a:r>
              <a:rPr lang="pt-BR" sz="1100" b="1" dirty="0" smtClean="0"/>
              <a:t>. </a:t>
            </a:r>
            <a:r>
              <a:rPr lang="en-US" sz="1100" b="1" dirty="0" smtClean="0"/>
              <a:t>Arch </a:t>
            </a:r>
            <a:r>
              <a:rPr lang="en-US" sz="1100" b="1" dirty="0" err="1"/>
              <a:t>Pathol</a:t>
            </a:r>
            <a:r>
              <a:rPr lang="en-US" sz="1100" b="1" dirty="0"/>
              <a:t> Lab Med. 2014</a:t>
            </a:r>
            <a:endParaRPr lang="pt-BR" sz="1100" b="1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19772"/>
              </p:ext>
            </p:extLst>
          </p:nvPr>
        </p:nvGraphicFramePr>
        <p:xfrm>
          <a:off x="209007" y="1108075"/>
          <a:ext cx="11749632" cy="464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3" imgW="11725145" imgH="4638846" progId="Excel.Sheet.12">
                  <p:embed/>
                </p:oleObj>
              </mc:Choice>
              <mc:Fallback>
                <p:oleObj name="Worksheet" r:id="rId3" imgW="11725145" imgH="46388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007" y="1108075"/>
                        <a:ext cx="11749632" cy="4648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4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692332"/>
            <a:ext cx="5636379" cy="2135827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2420" y="796834"/>
            <a:ext cx="91902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Gestão de resíduos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DAB  </a:t>
            </a:r>
            <a:r>
              <a:rPr lang="pt-BR" dirty="0"/>
              <a:t>- 3,3'-</a:t>
            </a:r>
            <a:r>
              <a:rPr lang="pt-BR" dirty="0" smtClean="0"/>
              <a:t>Diaminobenzidina </a:t>
            </a:r>
            <a:r>
              <a:rPr lang="pt-BR" dirty="0" err="1"/>
              <a:t>tetrahidrocloreto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Independente – custo neutralização reduzido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Combinado – todos os resíduos devem ser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     processados como resíduos perigosos</a:t>
            </a:r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1" y="3470366"/>
            <a:ext cx="6305550" cy="3371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20" y="974972"/>
            <a:ext cx="5334905" cy="45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404950"/>
            <a:ext cx="8946541" cy="584345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Solução </a:t>
            </a:r>
            <a:r>
              <a:rPr lang="pt-BR" dirty="0" err="1" smtClean="0"/>
              <a:t>desparafinizadora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Solução </a:t>
            </a:r>
            <a:r>
              <a:rPr lang="pt-BR" dirty="0" smtClean="0"/>
              <a:t>montagem                                           Meio de montagem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55" y="888410"/>
            <a:ext cx="4654322" cy="30664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87" y="2185670"/>
            <a:ext cx="7067550" cy="45053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2" y="4438332"/>
            <a:ext cx="2662575" cy="18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9006"/>
            <a:ext cx="8946541" cy="603939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Tampão recuperação pH baixo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52" y="2758438"/>
            <a:ext cx="5198155" cy="38847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2" y="786763"/>
            <a:ext cx="5991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824" y="431074"/>
            <a:ext cx="9671030" cy="5817325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Qualidade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PACQ - Sociedade Brasileira de Patologia (Brasil)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smtClean="0"/>
              <a:t>CAP – Colégio Americano de Patologia (USA)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 err="1" smtClean="0"/>
              <a:t>NordiQC</a:t>
            </a:r>
            <a:r>
              <a:rPr lang="pt-BR" sz="1800" dirty="0" smtClean="0"/>
              <a:t>  (Dinamarca/Europa)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10" y="3558695"/>
            <a:ext cx="4968402" cy="24707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655" y="1401011"/>
            <a:ext cx="4864655" cy="19387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50" y="3209652"/>
            <a:ext cx="4599344" cy="30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326" y="313509"/>
            <a:ext cx="11116491" cy="64399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Controles Qualidade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dirty="0" smtClean="0"/>
              <a:t>Validações - </a:t>
            </a:r>
            <a:r>
              <a:rPr lang="pt-BR" sz="1400" dirty="0"/>
              <a:t>são importantes para garantir acurácia, reprodutibilidade e </a:t>
            </a:r>
            <a:r>
              <a:rPr lang="pt-BR" sz="1400" dirty="0" smtClean="0"/>
              <a:t>coerência </a:t>
            </a:r>
            <a:endParaRPr lang="pt-BR" sz="1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/>
              <a:t>Documentar </a:t>
            </a:r>
            <a:r>
              <a:rPr lang="pt-BR" sz="1400" dirty="0"/>
              <a:t>as validações de todos os exames de IHC antes de sua aplicação em material </a:t>
            </a:r>
            <a:r>
              <a:rPr lang="pt-BR" sz="1400" dirty="0" smtClean="0"/>
              <a:t>de pacientes – 3 fases IHQ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/>
              <a:t>Parâmetros </a:t>
            </a:r>
            <a:r>
              <a:rPr lang="pt-BR" sz="1400" dirty="0"/>
              <a:t>das avaliações incluem: </a:t>
            </a:r>
            <a:r>
              <a:rPr lang="pt-BR" sz="1400" dirty="0" smtClean="0"/>
              <a:t>métodos de fixação e processamento, número </a:t>
            </a:r>
            <a:r>
              <a:rPr lang="pt-BR" sz="1400" dirty="0"/>
              <a:t>amostras, níveis de </a:t>
            </a:r>
            <a:r>
              <a:rPr lang="pt-BR" sz="1400" dirty="0" smtClean="0"/>
              <a:t>expressão  </a:t>
            </a:r>
            <a:endParaRPr lang="pt-BR" sz="1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/>
              <a:t> Validação </a:t>
            </a:r>
            <a:r>
              <a:rPr lang="pt-BR" sz="1400" dirty="0"/>
              <a:t>em caso de </a:t>
            </a:r>
            <a:r>
              <a:rPr lang="pt-BR" sz="1400" dirty="0" smtClean="0"/>
              <a:t>alterações: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err="1"/>
              <a:t>Labs</a:t>
            </a:r>
            <a:r>
              <a:rPr lang="pt-BR" sz="1400" dirty="0"/>
              <a:t> devem documentar todas as validações e verificações em conformidade com as normas </a:t>
            </a:r>
            <a:r>
              <a:rPr lang="pt-BR" sz="1400" dirty="0" smtClean="0"/>
              <a:t>das acreditações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/>
              <a:t>Resultados </a:t>
            </a:r>
            <a:r>
              <a:rPr lang="pt-BR" sz="1400" dirty="0"/>
              <a:t>inadequados devem ser reconhecidos e documentados (Falsos </a:t>
            </a:r>
            <a:r>
              <a:rPr lang="pt-BR" sz="1400" dirty="0" smtClean="0"/>
              <a:t>+/-)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err="1" smtClean="0"/>
              <a:t>Guidelines</a:t>
            </a:r>
            <a:r>
              <a:rPr lang="pt-BR" sz="1400" dirty="0" smtClean="0"/>
              <a:t> – instruções para melhores práticas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400" dirty="0" smtClean="0"/>
              <a:t>PT – atualização dos exames 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11185" y="2144483"/>
            <a:ext cx="3840481" cy="265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fixação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Processamento </a:t>
            </a:r>
            <a:r>
              <a:rPr lang="pt-BR" sz="1200" dirty="0" smtClean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tecido/Equipamento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 (soluções/temperatura/tempo/plataforma)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Fabricante do anticorpo 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Clone anticorpo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Diluição anticorpo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pt-BR" sz="1200" dirty="0" smtClean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detecção /Plataforma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pt-BR" sz="1200" dirty="0" smtClean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ambientais/localização/Água </a:t>
            </a:r>
            <a:r>
              <a:rPr lang="pt-BR" sz="12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utilizada</a:t>
            </a:r>
            <a:endParaRPr lang="pt-BR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514" y="509452"/>
            <a:ext cx="10985863" cy="6087291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1800" b="1" dirty="0" smtClean="0"/>
              <a:t>Metodologia laboratorial </a:t>
            </a:r>
            <a:r>
              <a:rPr lang="pt-BR" sz="1600" dirty="0" smtClean="0"/>
              <a:t>– várias técnicas – determinação de proteínas em células e tecidos.</a:t>
            </a:r>
          </a:p>
          <a:p>
            <a:pPr marL="0" indent="0">
              <a:buNone/>
            </a:pPr>
            <a:r>
              <a:rPr lang="pt-BR" sz="1600" b="1" dirty="0" smtClean="0"/>
              <a:t>IHQ</a:t>
            </a:r>
            <a:r>
              <a:rPr lang="pt-BR" sz="1600" dirty="0" smtClean="0"/>
              <a:t> – tecidos histológicos – fixados em formol tamponado e embebidos em parafina</a:t>
            </a:r>
          </a:p>
          <a:p>
            <a:pPr marL="0" indent="0">
              <a:buNone/>
            </a:pPr>
            <a:r>
              <a:rPr lang="pt-BR" sz="1600" b="1" dirty="0" smtClean="0"/>
              <a:t>IHC</a:t>
            </a:r>
            <a:r>
              <a:rPr lang="pt-BR" sz="1600" dirty="0" smtClean="0"/>
              <a:t> – preparações citológicas - fixados</a:t>
            </a:r>
          </a:p>
          <a:p>
            <a:pPr marL="0" indent="0">
              <a:buNone/>
            </a:pPr>
            <a:r>
              <a:rPr lang="pt-BR" sz="1600" b="1" dirty="0" smtClean="0"/>
              <a:t>IF</a:t>
            </a:r>
            <a:r>
              <a:rPr lang="pt-BR" sz="1600" dirty="0" smtClean="0"/>
              <a:t> – tecidos, </a:t>
            </a:r>
            <a:r>
              <a:rPr lang="pt-BR" sz="1600" dirty="0" err="1" smtClean="0"/>
              <a:t>imprints</a:t>
            </a:r>
            <a:r>
              <a:rPr lang="pt-BR" sz="1600" dirty="0" smtClean="0"/>
              <a:t>, cultura de </a:t>
            </a:r>
            <a:r>
              <a:rPr lang="pt-BR" sz="1600" dirty="0" err="1" smtClean="0"/>
              <a:t>céls</a:t>
            </a:r>
            <a:r>
              <a:rPr lang="pt-BR" sz="1600" dirty="0" smtClean="0"/>
              <a:t> – congelados ou fixados</a:t>
            </a:r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b="1" dirty="0" smtClean="0"/>
              <a:t>Aplicações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Pesquisa básica - Estudos morfológicos e bioquímicos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Caracterização patologias – benignas X malignas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Diagnóstico neoplasias baixa diferenciação morfológica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Histogênese e patogênese –  classificação neoplasias (linfomas)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Origem de metástases indiferenciadas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Prognóstico – receptores hormonais (RE/RP), expressão de </a:t>
            </a:r>
            <a:r>
              <a:rPr lang="pt-BR" sz="1600" dirty="0" err="1" smtClean="0"/>
              <a:t>proto-oncogenes</a:t>
            </a:r>
            <a:r>
              <a:rPr lang="pt-BR" sz="1600" dirty="0" smtClean="0"/>
              <a:t> (HER2), proteínas supressoras de tumor (P53), indicadores de proliferação celular (Ki67)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Indicação terapêutica – Preditivo – quantificação expressão </a:t>
            </a:r>
            <a:r>
              <a:rPr lang="pt-BR" sz="1600" dirty="0" err="1" smtClean="0"/>
              <a:t>biomarcadores</a:t>
            </a:r>
            <a:r>
              <a:rPr lang="pt-BR" sz="1600" dirty="0" smtClean="0"/>
              <a:t> (HER2 / CD117)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Doenças infecciosas – caracterização agentes infecciosos, </a:t>
            </a:r>
            <a:r>
              <a:rPr lang="pt-BR" sz="1600" dirty="0" err="1" smtClean="0"/>
              <a:t>fenotipagem</a:t>
            </a:r>
            <a:r>
              <a:rPr lang="pt-BR" sz="1600" dirty="0" smtClean="0"/>
              <a:t> reações inflamatórias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23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9175" y="367810"/>
            <a:ext cx="10352814" cy="1513242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Biomarcadores</a:t>
            </a:r>
            <a:r>
              <a:rPr lang="pt-BR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Biomoléculas - Proteínas – interações bioquímicas – condição normal ou patológica</a:t>
            </a:r>
            <a:r>
              <a:rPr lang="pt-B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8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/>
              <a:t>Informações trajetória doença – estratégias diagnóstico e tratamento personalizado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507" y="1724294"/>
            <a:ext cx="651836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HER2, RE/RP – mama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Diagnóstico diferencial lesões benignas X Ca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 Diferenciação tipos histológicos Ca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 Diferenciação Ca in situ X Ca invasivo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 Diagnóstico e diferenciação das lesões </a:t>
            </a:r>
            <a:r>
              <a:rPr lang="pt-BR" sz="1600" dirty="0" err="1"/>
              <a:t>microinvasivas</a:t>
            </a:r>
            <a:endParaRPr lang="pt-BR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 Metástases – confirmação do sítio primário – mama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 Fenótipo molecular </a:t>
            </a:r>
          </a:p>
          <a:p>
            <a:pPr>
              <a:lnSpc>
                <a:spcPct val="150000"/>
              </a:lnSpc>
            </a:pPr>
            <a:r>
              <a:rPr lang="pt-BR" sz="800" dirty="0" smtClean="0"/>
              <a:t>                                                                   </a:t>
            </a:r>
            <a:r>
              <a:rPr lang="pt-BR" sz="800" dirty="0" err="1" smtClean="0"/>
              <a:t>Zaha</a:t>
            </a:r>
            <a:r>
              <a:rPr lang="pt-BR" sz="800" dirty="0" smtClean="0"/>
              <a:t> </a:t>
            </a:r>
            <a:r>
              <a:rPr lang="pt-BR" sz="800" dirty="0"/>
              <a:t>DC. </a:t>
            </a:r>
            <a:r>
              <a:rPr lang="pt-BR" sz="800" dirty="0" err="1"/>
              <a:t>Significance</a:t>
            </a:r>
            <a:r>
              <a:rPr lang="pt-BR" sz="800" dirty="0"/>
              <a:t> </a:t>
            </a:r>
            <a:r>
              <a:rPr lang="pt-BR" sz="800" dirty="0" err="1"/>
              <a:t>of</a:t>
            </a:r>
            <a:r>
              <a:rPr lang="pt-BR" sz="800" dirty="0"/>
              <a:t> </a:t>
            </a:r>
            <a:r>
              <a:rPr lang="pt-BR" sz="800" dirty="0" err="1"/>
              <a:t>immunohistochemistry</a:t>
            </a:r>
            <a:r>
              <a:rPr lang="pt-BR" sz="800" dirty="0"/>
              <a:t> in </a:t>
            </a:r>
            <a:r>
              <a:rPr lang="pt-BR" sz="800" dirty="0" err="1"/>
              <a:t>breast</a:t>
            </a:r>
            <a:r>
              <a:rPr lang="pt-BR" sz="800" dirty="0"/>
              <a:t> </a:t>
            </a:r>
            <a:r>
              <a:rPr lang="pt-BR" sz="800" dirty="0" err="1"/>
              <a:t>cancer</a:t>
            </a:r>
            <a:r>
              <a:rPr lang="pt-BR" sz="800" dirty="0"/>
              <a:t>. World J </a:t>
            </a:r>
            <a:r>
              <a:rPr lang="pt-BR" sz="800" dirty="0" err="1"/>
              <a:t>Clin</a:t>
            </a:r>
            <a:r>
              <a:rPr lang="pt-BR" sz="800" dirty="0"/>
              <a:t> </a:t>
            </a:r>
            <a:r>
              <a:rPr lang="pt-BR" sz="800" dirty="0" err="1"/>
              <a:t>Oncol</a:t>
            </a:r>
            <a:r>
              <a:rPr lang="pt-BR" sz="800" dirty="0"/>
              <a:t> 2014</a:t>
            </a:r>
          </a:p>
          <a:p>
            <a:endParaRPr lang="pt-BR" sz="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28" y="1735944"/>
            <a:ext cx="5316173" cy="25239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422" y="4458915"/>
            <a:ext cx="2781179" cy="233825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435" y="4223979"/>
            <a:ext cx="3700593" cy="3231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43592" y="6550945"/>
            <a:ext cx="4983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https://documents.cap.org/documents/Breast.Bmk_1.5.0.1.REL_CAPCP.pdf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8012" y="4689563"/>
            <a:ext cx="7158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Algorítmo</a:t>
            </a:r>
            <a:r>
              <a:rPr lang="pt-BR" dirty="0"/>
              <a:t> para RE/RP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RE/RP -1-100% núcleos corados – teste positivo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RE - 1-10% núcleos corados – teste positivo fraco (com recomendações)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RE/RP – menos 1% ou o% núcleos corados – teste negativo</a:t>
            </a:r>
          </a:p>
        </p:txBody>
      </p:sp>
    </p:spTree>
    <p:extLst>
      <p:ext uri="{BB962C8B-B14F-4D97-AF65-F5344CB8AC3E}">
        <p14:creationId xmlns:p14="http://schemas.microsoft.com/office/powerpoint/2010/main" val="36981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4766"/>
            <a:ext cx="11429999" cy="6000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Validação – CAP</a:t>
            </a:r>
          </a:p>
          <a:p>
            <a:pPr marL="0" indent="0">
              <a:buNone/>
            </a:pPr>
            <a:endParaRPr lang="pt-BR" sz="16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Amostra é adequada – o teste não pode ser interpretado em amostras com insuficiente amostragem </a:t>
            </a:r>
            <a:r>
              <a:rPr lang="pt-BR" sz="1600" dirty="0" smtClean="0"/>
              <a:t>do tumor </a:t>
            </a:r>
            <a:r>
              <a:rPr lang="pt-BR" sz="1600" dirty="0"/>
              <a:t>ou com artefatos graves de processamento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Controles </a:t>
            </a:r>
            <a:r>
              <a:rPr lang="pt-BR" sz="1600" dirty="0"/>
              <a:t>externos e internos estão corados – controles negativos ou fracos , o teste não pode ser </a:t>
            </a:r>
            <a:r>
              <a:rPr lang="pt-BR" sz="1600" dirty="0" err="1" smtClean="0"/>
              <a:t>laudado</a:t>
            </a:r>
            <a:r>
              <a:rPr lang="pt-BR" sz="1600" dirty="0" smtClean="0"/>
              <a:t> até </a:t>
            </a:r>
            <a:r>
              <a:rPr lang="pt-BR" sz="1600" dirty="0"/>
              <a:t>que o problema seja resolvido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Variáveis </a:t>
            </a:r>
            <a:r>
              <a:rPr lang="pt-BR" sz="1600" dirty="0"/>
              <a:t>pré-analíticas são documentadas – documentação não disponível no laboratório, um </a:t>
            </a:r>
            <a:r>
              <a:rPr lang="pt-BR" sz="1600" dirty="0" smtClean="0"/>
              <a:t>comentário no </a:t>
            </a:r>
            <a:r>
              <a:rPr lang="pt-BR" sz="1600" dirty="0"/>
              <a:t>laudo deve ser acrescentado informando que os resultados devem ser interpretados com cautela.</a:t>
            </a:r>
            <a:endParaRPr lang="pt-B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Validação </a:t>
            </a:r>
            <a:r>
              <a:rPr lang="pt-BR" sz="1600" dirty="0"/>
              <a:t>realizada antes do teste ser oferecido.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Procedimento </a:t>
            </a:r>
            <a:r>
              <a:rPr lang="pt-BR" sz="1600" dirty="0"/>
              <a:t>de validação documentado com 40 casos positivos e 40 casos negativos.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Laboratórios </a:t>
            </a:r>
            <a:r>
              <a:rPr lang="pt-BR" sz="1600" dirty="0"/>
              <a:t>são responsáveis por garantir a confiabilidade e acurácia de seus resultados </a:t>
            </a:r>
            <a:r>
              <a:rPr lang="pt-BR" sz="1600" dirty="0" smtClean="0"/>
              <a:t>por conformidade </a:t>
            </a:r>
            <a:r>
              <a:rPr lang="pt-BR" sz="1600" dirty="0"/>
              <a:t>com a acreditação e testes de proficiência.</a:t>
            </a:r>
          </a:p>
        </p:txBody>
      </p:sp>
    </p:spTree>
    <p:extLst>
      <p:ext uri="{BB962C8B-B14F-4D97-AF65-F5344CB8AC3E}">
        <p14:creationId xmlns:p14="http://schemas.microsoft.com/office/powerpoint/2010/main" val="41681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6835" y="509453"/>
            <a:ext cx="9697156" cy="5895702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MMR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(MLH1, MSH2,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MSH6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 PMS2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CA endométrio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 smtClean="0"/>
              <a:t>classificação </a:t>
            </a:r>
            <a:r>
              <a:rPr lang="pt-BR" sz="1600" dirty="0" err="1" smtClean="0"/>
              <a:t>histomolecular</a:t>
            </a:r>
            <a:r>
              <a:rPr lang="pt-BR" sz="1600" dirty="0" smtClean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dirty="0" smtClean="0"/>
              <a:t>novas </a:t>
            </a:r>
            <a:r>
              <a:rPr lang="pt-BR" sz="1600" dirty="0"/>
              <a:t>estratégias </a:t>
            </a:r>
            <a:r>
              <a:rPr lang="pt-BR" sz="1600" dirty="0" err="1" smtClean="0"/>
              <a:t>imunoterapêutica</a:t>
            </a:r>
            <a:endParaRPr lang="pt-BR" sz="1600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65" y="964747"/>
            <a:ext cx="5248275" cy="46672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1337" y="5695410"/>
            <a:ext cx="1141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/>
              <a:t>Addante</a:t>
            </a:r>
            <a:r>
              <a:rPr lang="en-US" sz="800" b="1" dirty="0" smtClean="0"/>
              <a:t> F et al. Mismatch </a:t>
            </a:r>
            <a:r>
              <a:rPr lang="en-US" sz="800" b="1" dirty="0"/>
              <a:t>Repair Deficiency as a Predictive and Prognostic Biomarker in Endometrial Cancer: A Review on Immunohistochemistry Staining Patterns and Clinical </a:t>
            </a:r>
            <a:r>
              <a:rPr lang="en-US" sz="800" b="1" dirty="0" smtClean="0"/>
              <a:t>Implications. </a:t>
            </a:r>
            <a:r>
              <a:rPr lang="pt-BR" sz="800" i="1" dirty="0" smtClean="0"/>
              <a:t>Internacional </a:t>
            </a:r>
            <a:r>
              <a:rPr lang="pt-BR" sz="800" i="1" dirty="0"/>
              <a:t>J. Mol. Ciência. </a:t>
            </a:r>
            <a:r>
              <a:rPr lang="pt-BR" sz="800" b="1" dirty="0"/>
              <a:t>2024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2658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823" y="338842"/>
            <a:ext cx="11560627" cy="5908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PD-L1</a:t>
            </a:r>
          </a:p>
          <a:p>
            <a:pPr marL="0" indent="0">
              <a:buNone/>
            </a:pPr>
            <a:endParaRPr lang="pt-BR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biomarcador </a:t>
            </a:r>
            <a:r>
              <a:rPr lang="pt-BR" sz="1600" dirty="0"/>
              <a:t>preditivo mais amplamente validado e utilizado para orientar a seleção de </a:t>
            </a:r>
            <a:r>
              <a:rPr lang="pt-BR" sz="1600" dirty="0" smtClean="0"/>
              <a:t>pacientes </a:t>
            </a:r>
            <a:r>
              <a:rPr lang="pt-BR" sz="1600" dirty="0"/>
              <a:t>para </a:t>
            </a:r>
            <a:r>
              <a:rPr lang="pt-BR" sz="1600" dirty="0" err="1" smtClean="0"/>
              <a:t>imunoterapia</a:t>
            </a:r>
            <a:r>
              <a:rPr lang="pt-BR" sz="1600" dirty="0" smtClean="0"/>
              <a:t> (</a:t>
            </a:r>
            <a:r>
              <a:rPr lang="pt-BR" sz="1600" dirty="0"/>
              <a:t>baseada no uso de inibidores do ponto de controle </a:t>
            </a:r>
            <a:r>
              <a:rPr lang="pt-BR" sz="1600" dirty="0" smtClean="0"/>
              <a:t>imunológico)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dirty="0"/>
              <a:t>expressão de PD-L1 em ​​um tumor é um sinal de inibição da atividade antitumoral do sistema imunológico e um </a:t>
            </a:r>
            <a:r>
              <a:rPr lang="pt-BR" sz="1600" dirty="0" err="1"/>
              <a:t>preditor</a:t>
            </a:r>
            <a:r>
              <a:rPr lang="pt-BR" sz="1600" dirty="0"/>
              <a:t> de uma resposta favorável aos anticorpos monoclonais terapêuticos projetados para quebrar essa inibição e provocar atividade </a:t>
            </a:r>
            <a:r>
              <a:rPr lang="pt-BR" sz="1600" dirty="0" smtClean="0"/>
              <a:t>antitumoral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4 clones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/>
              <a:t> </a:t>
            </a:r>
            <a:r>
              <a:rPr lang="pt-BR" sz="1600" dirty="0" smtClean="0"/>
              <a:t>     SP142/SP263 – Ventana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 smtClean="0"/>
              <a:t>      22C3/28-8 - Dako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87" y="3108278"/>
            <a:ext cx="4091804" cy="29172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67119" y="6061157"/>
            <a:ext cx="518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C</a:t>
            </a:r>
            <a:r>
              <a:rPr lang="pt-BR" sz="900" b="1" dirty="0" smtClean="0"/>
              <a:t>oncordância </a:t>
            </a:r>
            <a:r>
              <a:rPr lang="pt-BR" sz="900" b="1" dirty="0"/>
              <a:t>entre os quatro clones na avaliação da expressão de PD-L1 em ​​neoplasia metastática de tecidos moles (</a:t>
            </a:r>
            <a:r>
              <a:rPr lang="pt-BR" sz="900" b="1" dirty="0" err="1"/>
              <a:t>lipossarcoma</a:t>
            </a:r>
            <a:r>
              <a:rPr lang="pt-BR" sz="900" b="1" dirty="0"/>
              <a:t> desdiferenciado) (ampliação 10</a:t>
            </a:r>
            <a:r>
              <a:rPr lang="pt-BR" sz="900" b="1" dirty="0" smtClean="0"/>
              <a:t>×).</a:t>
            </a:r>
            <a:endParaRPr lang="pt-BR" sz="9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39987" y="6466114"/>
            <a:ext cx="5499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Vranic</a:t>
            </a:r>
            <a:r>
              <a:rPr lang="en-US" sz="800" dirty="0" smtClean="0"/>
              <a:t> S and </a:t>
            </a:r>
            <a:r>
              <a:rPr lang="en-US" sz="800" dirty="0" err="1" smtClean="0"/>
              <a:t>Gatalica</a:t>
            </a:r>
            <a:r>
              <a:rPr lang="en-US" sz="800" dirty="0" smtClean="0"/>
              <a:t> Z. PD-L1 </a:t>
            </a:r>
            <a:r>
              <a:rPr lang="en-US" sz="800" dirty="0"/>
              <a:t>testing by immunohistochemistry in </a:t>
            </a:r>
            <a:r>
              <a:rPr lang="en-US" sz="800" dirty="0" smtClean="0"/>
              <a:t>immuno-oncology. </a:t>
            </a:r>
            <a:r>
              <a:rPr lang="en-US" sz="800" dirty="0" err="1" smtClean="0"/>
              <a:t>Biomol</a:t>
            </a:r>
            <a:r>
              <a:rPr lang="en-US" sz="800" dirty="0" smtClean="0"/>
              <a:t> Biomed</a:t>
            </a:r>
            <a:r>
              <a:rPr lang="pt-BR" sz="800" dirty="0"/>
              <a:t> 2023</a:t>
            </a:r>
          </a:p>
        </p:txBody>
      </p:sp>
    </p:spTree>
    <p:extLst>
      <p:ext uri="{BB962C8B-B14F-4D97-AF65-F5344CB8AC3E}">
        <p14:creationId xmlns:p14="http://schemas.microsoft.com/office/powerpoint/2010/main" val="26909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324346" y="440258"/>
            <a:ext cx="8141912" cy="173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Multiplexada IHQ + scanners automatizados + análise digital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g</a:t>
            </a:r>
            <a:r>
              <a:rPr lang="pt-BR" sz="1600" dirty="0" smtClean="0"/>
              <a:t>eração grandes quantidades dados – único experimento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</a:t>
            </a:r>
            <a:r>
              <a:rPr lang="pt-BR" sz="1600" dirty="0" smtClean="0"/>
              <a:t>ados analisados quantitativamente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c</a:t>
            </a:r>
            <a:r>
              <a:rPr lang="pt-BR" sz="1600" dirty="0" smtClean="0"/>
              <a:t>onhecimento dos perfis moleculares e imunológicos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</a:t>
            </a:r>
            <a:r>
              <a:rPr lang="pt-BR" sz="1600" dirty="0" smtClean="0"/>
              <a:t>escoberta novos </a:t>
            </a:r>
            <a:r>
              <a:rPr lang="pt-BR" sz="1600" dirty="0" err="1" smtClean="0"/>
              <a:t>biomarcadores</a:t>
            </a:r>
            <a:endParaRPr lang="pt-BR" sz="16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Melhorar tratamento pacientes Ca pulmão (não pequenas </a:t>
            </a:r>
            <a:r>
              <a:rPr lang="pt-BR" sz="1600" dirty="0" err="1" smtClean="0"/>
              <a:t>cels</a:t>
            </a:r>
            <a:r>
              <a:rPr lang="pt-BR" sz="1600" dirty="0"/>
              <a:t> </a:t>
            </a:r>
            <a:r>
              <a:rPr lang="pt-BR" sz="1600" dirty="0" smtClean="0"/>
              <a:t>– NSCLC)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9" y="2315644"/>
            <a:ext cx="4854975" cy="1786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1" y="2171952"/>
            <a:ext cx="6215094" cy="455154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27019" y="4441371"/>
            <a:ext cx="4467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Multiplexação por </a:t>
            </a:r>
            <a:r>
              <a:rPr lang="pt-BR" sz="1400" dirty="0" err="1"/>
              <a:t>imunofluorescência</a:t>
            </a:r>
            <a:r>
              <a:rPr lang="pt-BR" sz="1400" dirty="0"/>
              <a:t>, imagem digitalizada com scanner espectral (</a:t>
            </a:r>
            <a:r>
              <a:rPr lang="pt-BR" sz="1400" dirty="0" err="1"/>
              <a:t>Polaris</a:t>
            </a:r>
            <a:r>
              <a:rPr lang="pt-BR" sz="1400" dirty="0"/>
              <a:t> </a:t>
            </a:r>
            <a:r>
              <a:rPr lang="pt-BR" sz="1400" baseline="30000" dirty="0"/>
              <a:t>®</a:t>
            </a:r>
            <a:r>
              <a:rPr lang="pt-BR" sz="1400" dirty="0"/>
              <a:t> ; </a:t>
            </a:r>
            <a:r>
              <a:rPr lang="pt-BR" sz="1400" dirty="0" err="1"/>
              <a:t>PerkinElmer</a:t>
            </a:r>
            <a:r>
              <a:rPr lang="pt-BR" sz="1400" dirty="0"/>
              <a:t>, </a:t>
            </a:r>
            <a:r>
              <a:rPr lang="pt-BR" sz="1400" dirty="0" err="1"/>
              <a:t>Waltham</a:t>
            </a:r>
            <a:r>
              <a:rPr lang="pt-BR" sz="1400" dirty="0"/>
              <a:t>, MA, EUA) com ampliação de 20×. O tecido é uma amígdala embebida em parafina. As manchas são as seguintes: </a:t>
            </a:r>
            <a:r>
              <a:rPr lang="pt-BR" sz="1400" dirty="0" err="1"/>
              <a:t>pan-citoqueratina</a:t>
            </a:r>
            <a:r>
              <a:rPr lang="pt-BR" sz="1400" dirty="0"/>
              <a:t> (CK, azul-petróleo), CD4 (verde), CD68 (roxo), PD-1 (vermelho), PD-L1 (amarelo) e </a:t>
            </a:r>
            <a:r>
              <a:rPr lang="pt-BR" sz="1400" dirty="0" err="1"/>
              <a:t>dapi</a:t>
            </a:r>
            <a:r>
              <a:rPr lang="pt-BR" sz="1400" dirty="0"/>
              <a:t> (azul). A imagem central compila toda a coloração (</a:t>
            </a:r>
            <a:r>
              <a:rPr lang="pt-BR" sz="1400" dirty="0" err="1"/>
              <a:t>mesclagem</a:t>
            </a:r>
            <a:r>
              <a:rPr lang="pt-BR" sz="1400" dirty="0"/>
              <a:t>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450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7" y="4054711"/>
            <a:ext cx="8180612" cy="266854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22515" y="193421"/>
            <a:ext cx="270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</a:t>
            </a:r>
            <a:r>
              <a:rPr lang="pt-BR" sz="1400" dirty="0" smtClean="0"/>
              <a:t>www.proteinatlas.org</a:t>
            </a:r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501198"/>
            <a:ext cx="6314803" cy="2936604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06856" y="1431341"/>
            <a:ext cx="6328389" cy="26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024934" y="1487070"/>
            <a:ext cx="6577649" cy="963601"/>
          </a:xfrm>
        </p:spPr>
        <p:txBody>
          <a:bodyPr/>
          <a:lstStyle/>
          <a:p>
            <a:r>
              <a:rPr lang="pt-BR" sz="1800" dirty="0" err="1"/>
              <a:t>Marrack</a:t>
            </a:r>
            <a:r>
              <a:rPr lang="pt-BR" sz="1800" dirty="0"/>
              <a:t> J. Natureza dos anticorpos. </a:t>
            </a:r>
            <a:r>
              <a:rPr lang="pt-BR" sz="1800" i="1" dirty="0"/>
              <a:t>Natureza.</a:t>
            </a:r>
            <a:r>
              <a:rPr lang="pt-BR" sz="1800" dirty="0"/>
              <a:t> </a:t>
            </a:r>
            <a:r>
              <a:rPr lang="pt-BR" sz="1800" dirty="0" smtClean="0"/>
              <a:t>1934</a:t>
            </a:r>
            <a:endParaRPr lang="pt-BR" sz="1800" dirty="0"/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1024934" y="1273819"/>
            <a:ext cx="5153797" cy="49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John </a:t>
            </a:r>
            <a:r>
              <a:rPr lang="pt-BR" dirty="0"/>
              <a:t>Richardson </a:t>
            </a:r>
            <a:r>
              <a:rPr lang="pt-BR" dirty="0" err="1"/>
              <a:t>Marrack</a:t>
            </a:r>
            <a:r>
              <a:rPr lang="pt-BR" dirty="0"/>
              <a:t> (1886-1975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2374610" y="2636669"/>
            <a:ext cx="9212143" cy="1606731"/>
          </a:xfrm>
        </p:spPr>
        <p:txBody>
          <a:bodyPr/>
          <a:lstStyle/>
          <a:p>
            <a:r>
              <a:rPr lang="pt-BR" sz="1800" dirty="0" err="1"/>
              <a:t>Coons</a:t>
            </a:r>
            <a:r>
              <a:rPr lang="pt-BR" sz="1800" dirty="0"/>
              <a:t> AH, </a:t>
            </a:r>
            <a:r>
              <a:rPr lang="pt-BR" sz="1800" dirty="0" err="1"/>
              <a:t>Creech</a:t>
            </a:r>
            <a:r>
              <a:rPr lang="pt-BR" sz="1800" dirty="0"/>
              <a:t> HJ, Jones RN. Propriedades imunológicas de um anticorpo contendo um grupo fluorescente. </a:t>
            </a:r>
            <a:r>
              <a:rPr lang="pt-BR" sz="1800" i="1" dirty="0" err="1"/>
              <a:t>Proc</a:t>
            </a:r>
            <a:r>
              <a:rPr lang="pt-BR" sz="1800" i="1" dirty="0"/>
              <a:t> </a:t>
            </a:r>
            <a:r>
              <a:rPr lang="pt-BR" sz="1800" i="1" dirty="0" err="1"/>
              <a:t>Soc</a:t>
            </a:r>
            <a:r>
              <a:rPr lang="pt-BR" sz="1800" i="1" dirty="0"/>
              <a:t> </a:t>
            </a:r>
            <a:r>
              <a:rPr lang="pt-BR" sz="1800" i="1" dirty="0" err="1"/>
              <a:t>Exp</a:t>
            </a:r>
            <a:r>
              <a:rPr lang="pt-BR" sz="1800" i="1" dirty="0"/>
              <a:t> </a:t>
            </a:r>
            <a:r>
              <a:rPr lang="pt-BR" sz="1800" i="1" dirty="0" err="1"/>
              <a:t>Biol</a:t>
            </a:r>
            <a:r>
              <a:rPr lang="pt-BR" sz="1800" i="1" dirty="0"/>
              <a:t> Med.</a:t>
            </a:r>
            <a:r>
              <a:rPr lang="pt-BR" sz="1800" dirty="0"/>
              <a:t> </a:t>
            </a:r>
            <a:r>
              <a:rPr lang="pt-BR" sz="1800" dirty="0" smtClean="0"/>
              <a:t>1941</a:t>
            </a:r>
            <a:endParaRPr lang="pt-BR" sz="1800" dirty="0"/>
          </a:p>
          <a:p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2022054" y="2749110"/>
            <a:ext cx="4396339" cy="37605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Albert </a:t>
            </a:r>
            <a:r>
              <a:rPr lang="pt-BR" dirty="0" err="1" smtClean="0"/>
              <a:t>Hewett</a:t>
            </a:r>
            <a:r>
              <a:rPr lang="pt-BR" dirty="0" smtClean="0"/>
              <a:t> </a:t>
            </a:r>
            <a:r>
              <a:rPr lang="pt-BR" dirty="0" err="1" smtClean="0"/>
              <a:t>Coons</a:t>
            </a:r>
            <a:r>
              <a:rPr lang="pt-BR" dirty="0" smtClean="0"/>
              <a:t> (1912-1978)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534" y="520464"/>
            <a:ext cx="1282371" cy="203782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7" y="2128222"/>
            <a:ext cx="1559813" cy="229187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03312" y="587829"/>
            <a:ext cx="196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História IHQ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769368" y="4778111"/>
            <a:ext cx="8426883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1966 – </a:t>
            </a:r>
            <a:r>
              <a:rPr lang="pt-BR" dirty="0" err="1"/>
              <a:t>Nakane</a:t>
            </a:r>
            <a:r>
              <a:rPr lang="pt-BR" dirty="0"/>
              <a:t> e Pierce – IHC marcada com enzimas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1981 – </a:t>
            </a:r>
            <a:r>
              <a:rPr lang="pt-BR" dirty="0" err="1"/>
              <a:t>Hsue</a:t>
            </a:r>
            <a:r>
              <a:rPr lang="pt-BR" dirty="0"/>
              <a:t> e </a:t>
            </a:r>
            <a:r>
              <a:rPr lang="pt-BR" dirty="0" err="1"/>
              <a:t>col</a:t>
            </a:r>
            <a:r>
              <a:rPr lang="pt-BR" dirty="0"/>
              <a:t> – </a:t>
            </a:r>
            <a:r>
              <a:rPr lang="pt-BR" dirty="0" err="1"/>
              <a:t>avidina</a:t>
            </a:r>
            <a:r>
              <a:rPr lang="pt-BR" dirty="0"/>
              <a:t> –biotina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1992 – </a:t>
            </a:r>
            <a:r>
              <a:rPr lang="pt-BR" dirty="0" err="1"/>
              <a:t>Shi</a:t>
            </a:r>
            <a:r>
              <a:rPr lang="pt-BR" dirty="0"/>
              <a:t> e </a:t>
            </a:r>
            <a:r>
              <a:rPr lang="pt-BR" dirty="0" err="1"/>
              <a:t>col</a:t>
            </a:r>
            <a:r>
              <a:rPr lang="pt-BR" dirty="0"/>
              <a:t> – amplificação </a:t>
            </a:r>
            <a:r>
              <a:rPr lang="pt-BR" dirty="0" err="1"/>
              <a:t>tiramida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0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1" y="4584272"/>
            <a:ext cx="4893147" cy="21010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8010" y="613954"/>
            <a:ext cx="113496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Recuperação Antigênica – 1991 – </a:t>
            </a:r>
            <a:r>
              <a:rPr lang="pt-BR" dirty="0" err="1"/>
              <a:t>Shi</a:t>
            </a:r>
            <a:r>
              <a:rPr lang="pt-BR" dirty="0"/>
              <a:t> e </a:t>
            </a:r>
            <a:r>
              <a:rPr lang="pt-BR" dirty="0" err="1"/>
              <a:t>col</a:t>
            </a:r>
            <a:endParaRPr lang="pt-BR" dirty="0"/>
          </a:p>
          <a:p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Facilitou a utilização dos materiais fixados mantendo o uso dos critérios morfológicos;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Valor dos materiais arquivados – investigação clínica;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Técnica simples, barata e eficaz – muitos anticorpos testados;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Padronização – QIHQ – </a:t>
            </a:r>
            <a:r>
              <a:rPr lang="pt-BR" dirty="0" err="1"/>
              <a:t>Biomarcadores</a:t>
            </a:r>
            <a:r>
              <a:rPr lang="pt-BR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IHQ + MS -  definir potenciais marcadores moleculares a serem utilizados para fins de diagnóstico</a:t>
            </a:r>
            <a:r>
              <a:rPr lang="pt-B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Tampão EDTA 1mM pH 8.0 </a:t>
            </a:r>
            <a:r>
              <a:rPr lang="pt-BR" dirty="0" smtClean="0"/>
              <a:t> 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Tampão </a:t>
            </a:r>
            <a:r>
              <a:rPr lang="pt-BR" dirty="0" err="1"/>
              <a:t>citrato</a:t>
            </a:r>
            <a:r>
              <a:rPr lang="pt-BR" dirty="0"/>
              <a:t> pH 6.0 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Tampão </a:t>
            </a:r>
            <a:r>
              <a:rPr lang="pt-BR" dirty="0"/>
              <a:t>Tris-EDTA pH 9.0 </a:t>
            </a:r>
          </a:p>
        </p:txBody>
      </p:sp>
    </p:spTree>
    <p:extLst>
      <p:ext uri="{BB962C8B-B14F-4D97-AF65-F5344CB8AC3E}">
        <p14:creationId xmlns:p14="http://schemas.microsoft.com/office/powerpoint/2010/main" val="6723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802" y="883792"/>
            <a:ext cx="2671447" cy="722939"/>
          </a:xfrm>
        </p:spPr>
        <p:txBody>
          <a:bodyPr/>
          <a:lstStyle/>
          <a:p>
            <a:r>
              <a:rPr lang="pt-BR" sz="3200" dirty="0" smtClean="0"/>
              <a:t>Anticorpos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1" y="1853248"/>
            <a:ext cx="10235249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Monoclonais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Policlonais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1" y="1050683"/>
            <a:ext cx="4651383" cy="23981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softEdge rad="31750"/>
          </a:effec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1577"/>
              </p:ext>
            </p:extLst>
          </p:nvPr>
        </p:nvGraphicFramePr>
        <p:xfrm>
          <a:off x="956604" y="3778352"/>
          <a:ext cx="9924756" cy="2508961"/>
        </p:xfrm>
        <a:graphic>
          <a:graphicData uri="http://schemas.openxmlformats.org/drawingml/2006/table">
            <a:tbl>
              <a:tblPr/>
              <a:tblGrid>
                <a:gridCol w="1191618">
                  <a:extLst>
                    <a:ext uri="{9D8B030D-6E8A-4147-A177-3AD203B41FA5}">
                      <a16:colId xmlns:a16="http://schemas.microsoft.com/office/drawing/2014/main" val="4128759166"/>
                    </a:ext>
                  </a:extLst>
                </a:gridCol>
                <a:gridCol w="2441142">
                  <a:extLst>
                    <a:ext uri="{9D8B030D-6E8A-4147-A177-3AD203B41FA5}">
                      <a16:colId xmlns:a16="http://schemas.microsoft.com/office/drawing/2014/main" val="465608351"/>
                    </a:ext>
                  </a:extLst>
                </a:gridCol>
                <a:gridCol w="3439915">
                  <a:extLst>
                    <a:ext uri="{9D8B030D-6E8A-4147-A177-3AD203B41FA5}">
                      <a16:colId xmlns:a16="http://schemas.microsoft.com/office/drawing/2014/main" val="210500355"/>
                    </a:ext>
                  </a:extLst>
                </a:gridCol>
                <a:gridCol w="2852081">
                  <a:extLst>
                    <a:ext uri="{9D8B030D-6E8A-4147-A177-3AD203B41FA5}">
                      <a16:colId xmlns:a16="http://schemas.microsoft.com/office/drawing/2014/main" val="2074395113"/>
                    </a:ext>
                  </a:extLst>
                </a:gridCol>
              </a:tblGrid>
              <a:tr h="2420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POLICLONAL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MONOCLONAL 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RECOMBINANTE (Monoclonal)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521075"/>
                  </a:ext>
                </a:extLst>
              </a:tr>
              <a:tr h="242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PRODUÇÃO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vários clones </a:t>
                      </a:r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cels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B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um único clone cels B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gerado in vitro pela técnica recombinante de DNA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78008"/>
                  </a:ext>
                </a:extLst>
              </a:tr>
              <a:tr h="242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LIGAÇÃO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múltiplos epítopos para o mesmo antígeno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epítopo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 epítopo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389205"/>
                  </a:ext>
                </a:extLst>
              </a:tr>
              <a:tr h="23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VANTAGENS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maior sensibilidade - fixação tecido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maior especificidade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maior reprodutividade e consistência entre lotes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764708"/>
                  </a:ext>
                </a:extLst>
              </a:tr>
              <a:tr h="23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amplifica sinal (vários epítopos)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diminuição background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rápida produção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93780"/>
                  </a:ext>
                </a:extLst>
              </a:tr>
              <a:tr h="242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variabilidade de espécies (pesquisa)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028"/>
                  </a:ext>
                </a:extLst>
              </a:tr>
              <a:tr h="230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DESVANTAGENS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Backgroud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menos tolerante mudanças conformação antigenos fixados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maior custo na produção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647682"/>
                  </a:ext>
                </a:extLst>
              </a:tr>
              <a:tr h="242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variabilidade entre lotes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10380"/>
                  </a:ext>
                </a:extLst>
              </a:tr>
              <a:tr h="242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Concentração 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1,7-15ug/mL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5-25ug/mL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5-25ug/</a:t>
                      </a:r>
                      <a:r>
                        <a:rPr lang="pt-BR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496014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4281093" y="6295246"/>
            <a:ext cx="67198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https://</a:t>
            </a:r>
            <a:r>
              <a:rPr lang="pt-BR" sz="1000" dirty="0" smtClean="0"/>
              <a:t>resources.bio-techne.com/bio-techne-assets/docs/literature/BT-Immunohistochemistry-Handbook</a:t>
            </a:r>
            <a:endParaRPr lang="pt-BR" sz="10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82" y="477682"/>
            <a:ext cx="533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938" y="923700"/>
            <a:ext cx="11104434" cy="5692391"/>
          </a:xfrm>
        </p:spPr>
        <p:txBody>
          <a:bodyPr/>
          <a:lstStyle/>
          <a:p>
            <a:r>
              <a:rPr lang="pt-BR" dirty="0" smtClean="0"/>
              <a:t>Polímeros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49" y="376958"/>
            <a:ext cx="4364355" cy="14683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61" y="503838"/>
            <a:ext cx="3541546" cy="12540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441" y="2176258"/>
            <a:ext cx="2047875" cy="1371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669" y="2101717"/>
            <a:ext cx="2429488" cy="19252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181" y="2106796"/>
            <a:ext cx="2057331" cy="1920176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5290240" y="2600505"/>
            <a:ext cx="379827" cy="33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60914" y="2138840"/>
            <a:ext cx="2246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Esqueleto interno</a:t>
            </a:r>
          </a:p>
          <a:p>
            <a:r>
              <a:rPr lang="pt-BR" dirty="0" smtClean="0"/>
              <a:t>Macromoléculas</a:t>
            </a: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69" y="4374424"/>
            <a:ext cx="1835055" cy="16765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163" y="4222075"/>
            <a:ext cx="1790376" cy="199855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88186" y="3585230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Micropolímeros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782539" y="4098035"/>
            <a:ext cx="8699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/>
              <a:t>Vantagens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Complexo mais compacto – maior acessibilidade 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Polimerização enzimas – alta densidade de enzimas + Ac 2º -  amplificação sinal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/>
              <a:t>Melhor difusão aos Ag – diminuição ligações inespecíficas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 smtClean="0"/>
              <a:t>Imunomarcações</a:t>
            </a:r>
            <a:r>
              <a:rPr lang="pt-BR" sz="1600" dirty="0" smtClean="0"/>
              <a:t> melhor qualidade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58689" y="6050969"/>
            <a:ext cx="6544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Ferro A B . AMPLIFICAÇÃO </a:t>
            </a:r>
            <a:r>
              <a:rPr lang="pt-BR" sz="900" dirty="0"/>
              <a:t>EM IMUNOHISTOQUÍMICA: ESTUDO COMPARATIVO DE SISTEMAS DE </a:t>
            </a:r>
            <a:r>
              <a:rPr lang="pt-BR" sz="900" dirty="0" smtClean="0"/>
              <a:t>POLÍMEROS. 2011</a:t>
            </a:r>
            <a:r>
              <a:rPr lang="pt-BR" sz="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99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07" y="3828323"/>
            <a:ext cx="7302822" cy="27814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023" y="5869167"/>
            <a:ext cx="1451435" cy="88609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04948" y="526172"/>
            <a:ext cx="869986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nzima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mais utilizada 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 HRP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• Existe em grandes quantidades na natureza numa forma altamente pura e pouco dispendiosa; </a:t>
            </a:r>
            <a:endParaRPr lang="pt-BR" sz="1600" dirty="0" smtClean="0"/>
          </a:p>
          <a:p>
            <a:pPr>
              <a:lnSpc>
                <a:spcPct val="150000"/>
              </a:lnSpc>
            </a:pPr>
            <a:r>
              <a:rPr lang="pt-BR" sz="1600" dirty="0" smtClean="0"/>
              <a:t>• </a:t>
            </a:r>
            <a:r>
              <a:rPr lang="pt-BR" sz="1600" dirty="0"/>
              <a:t>A sua conjugação não anula a atividade enzimática; </a:t>
            </a:r>
            <a:endParaRPr lang="pt-BR" sz="1600" dirty="0" smtClean="0"/>
          </a:p>
          <a:p>
            <a:pPr>
              <a:lnSpc>
                <a:spcPct val="150000"/>
              </a:lnSpc>
            </a:pPr>
            <a:r>
              <a:rPr lang="pt-BR" sz="1600" dirty="0" smtClean="0"/>
              <a:t>• </a:t>
            </a:r>
            <a:r>
              <a:rPr lang="pt-BR" sz="1600" dirty="0"/>
              <a:t>Os produtos da reação enzimática são facilmente </a:t>
            </a:r>
            <a:r>
              <a:rPr lang="pt-BR" sz="1600" dirty="0" smtClean="0"/>
              <a:t>detectados </a:t>
            </a:r>
            <a:r>
              <a:rPr lang="pt-BR" sz="1600" dirty="0"/>
              <a:t>e permanecem estáveis durante longos </a:t>
            </a:r>
            <a:r>
              <a:rPr lang="pt-BR" sz="1600" dirty="0" smtClean="0"/>
              <a:t>períodos.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811" y="1030894"/>
            <a:ext cx="2033861" cy="162204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04948" y="3114912"/>
            <a:ext cx="5396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3,3’-diaminobenzidina </a:t>
            </a:r>
            <a:r>
              <a:rPr lang="pt-B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tetrahidrocloreto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(DAB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pt-BR" dirty="0"/>
              <a:t>(</a:t>
            </a:r>
            <a:r>
              <a:rPr lang="pt-BR" dirty="0" smtClean="0"/>
              <a:t>insolúvel </a:t>
            </a:r>
            <a:r>
              <a:rPr lang="pt-BR" dirty="0"/>
              <a:t>em </a:t>
            </a:r>
            <a:r>
              <a:rPr lang="pt-BR" dirty="0" smtClean="0"/>
              <a:t>álcool e solventes orgânicos)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828800" y="822960"/>
            <a:ext cx="94705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Fase Pré-analítica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Material – tipo de tecido, variação biológica, espessura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Fixação – coleta ao </a:t>
            </a:r>
            <a:r>
              <a:rPr lang="pt-BR" dirty="0" err="1" smtClean="0"/>
              <a:t>emblocamento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Processamento – descalcificação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Cortes histológicos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Armazenamento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Fase analítica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Plataforma – manual ou </a:t>
            </a:r>
            <a:r>
              <a:rPr lang="pt-BR" dirty="0" err="1" smtClean="0"/>
              <a:t>automizada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err="1" smtClean="0"/>
              <a:t>Pré</a:t>
            </a:r>
            <a:r>
              <a:rPr lang="pt-BR" dirty="0" smtClean="0"/>
              <a:t>-tratamento – recuperação antigênica – tipo, temperatura, tempo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Anticorpo primário – clone, tempo, temperatura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Sistema visualização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Cromógenos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err="1" smtClean="0"/>
              <a:t>Contra-coloração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algn="just"/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Fase pós-analítica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Controles – internos, externos, colorações críticas, indicadores qualidade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Interpretação – </a:t>
            </a:r>
            <a:r>
              <a:rPr lang="pt-BR" dirty="0" err="1" smtClean="0"/>
              <a:t>painéis,localização</a:t>
            </a:r>
            <a:r>
              <a:rPr lang="pt-BR" dirty="0" smtClean="0"/>
              <a:t>, </a:t>
            </a:r>
            <a:r>
              <a:rPr lang="pt-BR" dirty="0" err="1" smtClean="0"/>
              <a:t>quantificação,algoritimos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Diagnóstico – laudo </a:t>
            </a:r>
          </a:p>
        </p:txBody>
      </p:sp>
    </p:spTree>
    <p:extLst>
      <p:ext uri="{BB962C8B-B14F-4D97-AF65-F5344CB8AC3E}">
        <p14:creationId xmlns:p14="http://schemas.microsoft.com/office/powerpoint/2010/main" val="13854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428118" cy="631499"/>
          </a:xfrm>
        </p:spPr>
        <p:txBody>
          <a:bodyPr/>
          <a:lstStyle/>
          <a:p>
            <a:r>
              <a:rPr lang="pt-BR" sz="2800" dirty="0" smtClean="0"/>
              <a:t>PROTOCOLO – Etapas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8618" y="1084217"/>
            <a:ext cx="7772399" cy="4937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1- </a:t>
            </a:r>
            <a:r>
              <a:rPr lang="pt-BR" dirty="0" err="1" smtClean="0"/>
              <a:t>Desparafinização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2-Recuperação antigênica</a:t>
            </a:r>
          </a:p>
          <a:p>
            <a:pPr marL="0" indent="0">
              <a:buNone/>
            </a:pPr>
            <a:r>
              <a:rPr lang="pt-BR" dirty="0" smtClean="0"/>
              <a:t>3-Incubação anticorpo primário</a:t>
            </a:r>
          </a:p>
          <a:p>
            <a:pPr marL="0" indent="0">
              <a:buNone/>
            </a:pPr>
            <a:r>
              <a:rPr lang="pt-BR" dirty="0" smtClean="0"/>
              <a:t>4-Incubação com anticorpo secundário</a:t>
            </a:r>
          </a:p>
          <a:p>
            <a:pPr marL="0" indent="0">
              <a:buNone/>
            </a:pPr>
            <a:r>
              <a:rPr lang="pt-BR" dirty="0" smtClean="0"/>
              <a:t>5-Incubação com sistema visualização</a:t>
            </a:r>
          </a:p>
          <a:p>
            <a:pPr marL="0" indent="0">
              <a:buNone/>
            </a:pPr>
            <a:r>
              <a:rPr lang="pt-BR" dirty="0" smtClean="0"/>
              <a:t>6-Incubação com bloqueador </a:t>
            </a:r>
            <a:r>
              <a:rPr lang="pt-BR" dirty="0" err="1" smtClean="0"/>
              <a:t>peroxidase</a:t>
            </a:r>
            <a:r>
              <a:rPr lang="pt-BR" dirty="0" smtClean="0"/>
              <a:t> endógena</a:t>
            </a:r>
          </a:p>
          <a:p>
            <a:pPr marL="0" indent="0">
              <a:buNone/>
            </a:pPr>
            <a:r>
              <a:rPr lang="pt-BR" dirty="0" smtClean="0"/>
              <a:t>7-Incubação cromógeno</a:t>
            </a:r>
          </a:p>
          <a:p>
            <a:pPr marL="0" indent="0">
              <a:buNone/>
            </a:pPr>
            <a:r>
              <a:rPr lang="pt-BR" dirty="0" smtClean="0"/>
              <a:t>8-Incubação </a:t>
            </a:r>
            <a:r>
              <a:rPr lang="pt-BR" dirty="0" err="1" smtClean="0"/>
              <a:t>contra-coloração</a:t>
            </a:r>
            <a:r>
              <a:rPr lang="pt-BR" dirty="0" smtClean="0"/>
              <a:t> (Hematoxilina)</a:t>
            </a:r>
          </a:p>
          <a:p>
            <a:pPr marL="0" indent="0">
              <a:buNone/>
            </a:pPr>
            <a:r>
              <a:rPr lang="pt-BR" dirty="0" smtClean="0"/>
              <a:t>9-Desidratação e secagem</a:t>
            </a:r>
          </a:p>
          <a:p>
            <a:pPr marL="0" indent="0">
              <a:buNone/>
            </a:pPr>
            <a:r>
              <a:rPr lang="pt-BR" dirty="0" smtClean="0"/>
              <a:t>10-Montagem com lamínula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0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6917</TotalTime>
  <Words>1340</Words>
  <Application>Microsoft Office PowerPoint</Application>
  <PresentationFormat>Widescreen</PresentationFormat>
  <Paragraphs>287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Source Sans Pro</vt:lpstr>
      <vt:lpstr>Times New Roman</vt:lpstr>
      <vt:lpstr>Wingdings</vt:lpstr>
      <vt:lpstr>Wingdings 3</vt:lpstr>
      <vt:lpstr>Íon</vt:lpstr>
      <vt:lpstr>Worksheet</vt:lpstr>
      <vt:lpstr>Imunohistoquímica  </vt:lpstr>
      <vt:lpstr>Apresentação do PowerPoint</vt:lpstr>
      <vt:lpstr>Apresentação do PowerPoint</vt:lpstr>
      <vt:lpstr>Apresentação do PowerPoint</vt:lpstr>
      <vt:lpstr>Anticorpos</vt:lpstr>
      <vt:lpstr>Apresentação do PowerPoint</vt:lpstr>
      <vt:lpstr>Apresentação do PowerPoint</vt:lpstr>
      <vt:lpstr>Apresentação do PowerPoint</vt:lpstr>
      <vt:lpstr>PROTOCOLO – Etapas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Imunohistoquímica</dc:title>
  <dc:creator>Dell</dc:creator>
  <cp:lastModifiedBy>Dell</cp:lastModifiedBy>
  <cp:revision>124</cp:revision>
  <dcterms:created xsi:type="dcterms:W3CDTF">2024-05-14T00:41:06Z</dcterms:created>
  <dcterms:modified xsi:type="dcterms:W3CDTF">2024-05-29T23:48:49Z</dcterms:modified>
</cp:coreProperties>
</file>